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71" r:id="rId4"/>
    <p:sldId id="278" r:id="rId5"/>
    <p:sldId id="279" r:id="rId6"/>
    <p:sldId id="262" r:id="rId7"/>
    <p:sldId id="272" r:id="rId8"/>
    <p:sldId id="280" r:id="rId9"/>
    <p:sldId id="286" r:id="rId10"/>
    <p:sldId id="287" r:id="rId11"/>
    <p:sldId id="264" r:id="rId12"/>
    <p:sldId id="266" r:id="rId13"/>
    <p:sldId id="274" r:id="rId14"/>
    <p:sldId id="282" r:id="rId15"/>
    <p:sldId id="267" r:id="rId16"/>
    <p:sldId id="275" r:id="rId17"/>
    <p:sldId id="283" r:id="rId18"/>
    <p:sldId id="276" r:id="rId19"/>
    <p:sldId id="268" r:id="rId20"/>
    <p:sldId id="284" r:id="rId21"/>
    <p:sldId id="269" r:id="rId22"/>
    <p:sldId id="270" r:id="rId23"/>
    <p:sldId id="277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3D2"/>
    <a:srgbClr val="DEDEDE"/>
    <a:srgbClr val="2A6F68"/>
    <a:srgbClr val="D99B77"/>
    <a:srgbClr val="2B6573"/>
    <a:srgbClr val="3B3B3B"/>
    <a:srgbClr val="0583F2"/>
    <a:srgbClr val="7E7CCC"/>
    <a:srgbClr val="398ACA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EB9092-CE2E-4ABC-9727-70108091257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B33BF2D-53EE-496C-B1FB-4983A5263C0A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CC5E338A-372D-4060-B6D7-FDDA8BCA1F3A}" type="parTrans" cxnId="{CA7CB1E0-B05D-4CC7-917A-016ADCE75A13}">
      <dgm:prSet/>
      <dgm:spPr/>
      <dgm:t>
        <a:bodyPr/>
        <a:lstStyle/>
        <a:p>
          <a:pPr latinLnBrk="1"/>
          <a:endParaRPr lang="ko-KR" altLang="en-US"/>
        </a:p>
      </dgm:t>
    </dgm:pt>
    <dgm:pt modelId="{9977FDE3-D235-45EA-B545-54C9BD9C624A}" type="sibTrans" cxnId="{CA7CB1E0-B05D-4CC7-917A-016ADCE75A1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DAB0A6D9-7735-4EF7-A3DD-0B13701517FD}" type="pres">
      <dgm:prSet presAssocID="{BFEB9092-CE2E-4ABC-9727-701080912575}" presName="Name0" presStyleCnt="0">
        <dgm:presLayoutVars>
          <dgm:chMax val="7"/>
          <dgm:chPref val="7"/>
          <dgm:dir/>
        </dgm:presLayoutVars>
      </dgm:prSet>
      <dgm:spPr/>
    </dgm:pt>
    <dgm:pt modelId="{48423AB7-CE5D-4B39-8272-2A3D4D1A6039}" type="pres">
      <dgm:prSet presAssocID="{BFEB9092-CE2E-4ABC-9727-701080912575}" presName="Name1" presStyleCnt="0"/>
      <dgm:spPr/>
    </dgm:pt>
    <dgm:pt modelId="{6CB80320-2649-4841-8883-54ED55E61914}" type="pres">
      <dgm:prSet presAssocID="{9977FDE3-D235-45EA-B545-54C9BD9C624A}" presName="picture_1" presStyleCnt="0"/>
      <dgm:spPr/>
    </dgm:pt>
    <dgm:pt modelId="{3EF9FEB6-234B-49A7-AFC9-7B080A0B46C0}" type="pres">
      <dgm:prSet presAssocID="{9977FDE3-D235-45EA-B545-54C9BD9C624A}" presName="pictureRepeatNode" presStyleLbl="alignImgPlace1" presStyleIdx="0" presStyleCnt="1" custScaleX="200000" custScaleY="200325" custLinFactX="-80886" custLinFactNeighborX="-100000" custLinFactNeighborY="19255"/>
      <dgm:spPr/>
    </dgm:pt>
    <dgm:pt modelId="{D6265298-F0AD-417D-AADA-77D3CEB90404}" type="pres">
      <dgm:prSet presAssocID="{8B33BF2D-53EE-496C-B1FB-4983A5263C0A}" presName="text_1" presStyleLbl="node1" presStyleIdx="0" presStyleCnt="0" custLinFactX="10104" custLinFactY="-124177" custLinFactNeighborX="100000" custLinFactNeighborY="-200000">
        <dgm:presLayoutVars>
          <dgm:bulletEnabled val="1"/>
        </dgm:presLayoutVars>
      </dgm:prSet>
      <dgm:spPr/>
    </dgm:pt>
  </dgm:ptLst>
  <dgm:cxnLst>
    <dgm:cxn modelId="{95B67239-ED9E-46C1-8A44-0F78EC0DF972}" type="presOf" srcId="{8B33BF2D-53EE-496C-B1FB-4983A5263C0A}" destId="{D6265298-F0AD-417D-AADA-77D3CEB90404}" srcOrd="0" destOrd="0" presId="urn:microsoft.com/office/officeart/2008/layout/CircularPictureCallout"/>
    <dgm:cxn modelId="{D25D348D-9DA6-4982-8D56-9E5551F63C52}" type="presOf" srcId="{BFEB9092-CE2E-4ABC-9727-701080912575}" destId="{DAB0A6D9-7735-4EF7-A3DD-0B13701517FD}" srcOrd="0" destOrd="0" presId="urn:microsoft.com/office/officeart/2008/layout/CircularPictureCallout"/>
    <dgm:cxn modelId="{7ECD908E-E52C-4556-A663-9DB5C4E83683}" type="presOf" srcId="{9977FDE3-D235-45EA-B545-54C9BD9C624A}" destId="{3EF9FEB6-234B-49A7-AFC9-7B080A0B46C0}" srcOrd="0" destOrd="0" presId="urn:microsoft.com/office/officeart/2008/layout/CircularPictureCallout"/>
    <dgm:cxn modelId="{CA7CB1E0-B05D-4CC7-917A-016ADCE75A13}" srcId="{BFEB9092-CE2E-4ABC-9727-701080912575}" destId="{8B33BF2D-53EE-496C-B1FB-4983A5263C0A}" srcOrd="0" destOrd="0" parTransId="{CC5E338A-372D-4060-B6D7-FDDA8BCA1F3A}" sibTransId="{9977FDE3-D235-45EA-B545-54C9BD9C624A}"/>
    <dgm:cxn modelId="{6B9EDD9F-BD59-4FAA-8B7E-79E1C8B692BD}" type="presParOf" srcId="{DAB0A6D9-7735-4EF7-A3DD-0B13701517FD}" destId="{48423AB7-CE5D-4B39-8272-2A3D4D1A6039}" srcOrd="0" destOrd="0" presId="urn:microsoft.com/office/officeart/2008/layout/CircularPictureCallout"/>
    <dgm:cxn modelId="{CAF0C961-EB19-46ED-AA75-EED878E57ECC}" type="presParOf" srcId="{48423AB7-CE5D-4B39-8272-2A3D4D1A6039}" destId="{6CB80320-2649-4841-8883-54ED55E61914}" srcOrd="0" destOrd="0" presId="urn:microsoft.com/office/officeart/2008/layout/CircularPictureCallout"/>
    <dgm:cxn modelId="{F2D91565-0B72-4345-8E1C-79EB57B7CE6C}" type="presParOf" srcId="{6CB80320-2649-4841-8883-54ED55E61914}" destId="{3EF9FEB6-234B-49A7-AFC9-7B080A0B46C0}" srcOrd="0" destOrd="0" presId="urn:microsoft.com/office/officeart/2008/layout/CircularPictureCallout"/>
    <dgm:cxn modelId="{3B81A78F-F8AB-4AB0-9BDE-0A696DDE5653}" type="presParOf" srcId="{48423AB7-CE5D-4B39-8272-2A3D4D1A6039}" destId="{D6265298-F0AD-417D-AADA-77D3CEB90404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9FEB6-234B-49A7-AFC9-7B080A0B46C0}">
      <dsp:nvSpPr>
        <dsp:cNvPr id="0" name=""/>
        <dsp:cNvSpPr/>
      </dsp:nvSpPr>
      <dsp:spPr>
        <a:xfrm>
          <a:off x="0" y="82536"/>
          <a:ext cx="1962150" cy="196533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65298-F0AD-417D-AADA-77D3CEB90404}">
      <dsp:nvSpPr>
        <dsp:cNvPr id="0" name=""/>
        <dsp:cNvSpPr/>
      </dsp:nvSpPr>
      <dsp:spPr>
        <a:xfrm>
          <a:off x="1334261" y="4812"/>
          <a:ext cx="627888" cy="3237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 dirty="0"/>
        </a:p>
      </dsp:txBody>
      <dsp:txXfrm>
        <a:off x="1334261" y="4812"/>
        <a:ext cx="627888" cy="323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79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2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7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7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7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3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14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96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9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1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5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DA32C-F947-4E3B-A0F7-CB939253C4F7}" type="datetimeFigureOut">
              <a:rPr lang="ko-KR" altLang="en-US" smtClean="0"/>
              <a:t>2020. 11. 10.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9F87-0B00-4D97-825A-E277DBD12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/>
        </p:nvSpPr>
        <p:spPr>
          <a:xfrm>
            <a:off x="802838" y="2338388"/>
            <a:ext cx="2645211" cy="2558813"/>
          </a:xfrm>
          <a:prstGeom prst="ellipse">
            <a:avLst/>
          </a:prstGeom>
          <a:solidFill>
            <a:srgbClr val="0583F2"/>
          </a:solidFill>
          <a:ln>
            <a:solidFill>
              <a:srgbClr val="05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16562" y="576649"/>
            <a:ext cx="38470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Portfolio</a:t>
            </a:r>
          </a:p>
          <a:p>
            <a:pPr algn="r"/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너무 늦거나 빠른 때는 없다</a:t>
            </a:r>
            <a:endParaRPr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그냥 지금이 가장 좋을 때다</a:t>
            </a:r>
            <a:endParaRPr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endParaRPr lang="en-US" altLang="ko-KR" sz="40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endParaRPr lang="ko-KR" altLang="en-US" sz="40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023" y="5173549"/>
            <a:ext cx="2074607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Ga-</a:t>
            </a:r>
            <a:r>
              <a:rPr lang="en-US" altLang="ko-KR" sz="24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Hyeong</a:t>
            </a:r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Kim</a:t>
            </a:r>
          </a:p>
          <a:p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Tahoma" panose="020B0604030504040204" pitchFamily="34" charset="0"/>
              </a:rPr>
              <a:t>대구소프트웨어고등학교 </a:t>
            </a:r>
            <a:endParaRPr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Tahoma" panose="020B0604030504040204" pitchFamily="34" charset="0"/>
            </a:endParaRPr>
          </a:p>
          <a:p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Tahoma" panose="020B0604030504040204" pitchFamily="34" charset="0"/>
              </a:rPr>
              <a:t>소프트웨어개발과 </a:t>
            </a:r>
            <a:endParaRPr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Tahoma" panose="020B0604030504040204" pitchFamily="34" charset="0"/>
            </a:endParaRPr>
          </a:p>
          <a:p>
            <a:endParaRPr lang="en-US" altLang="ko-KR" sz="12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Tahoma" panose="020B0604030504040204" pitchFamily="34" charset="0"/>
            </a:endParaRPr>
          </a:p>
          <a:p>
            <a:endParaRPr lang="ko-KR" altLang="en-US" sz="12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Tahoma" panose="020B060403050404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58736" y="576649"/>
            <a:ext cx="131805" cy="1761739"/>
          </a:xfrm>
          <a:prstGeom prst="rect">
            <a:avLst/>
          </a:prstGeom>
          <a:solidFill>
            <a:srgbClr val="0583F2"/>
          </a:solidFill>
          <a:ln>
            <a:solidFill>
              <a:srgbClr val="05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422383575"/>
              </p:ext>
            </p:extLst>
          </p:nvPr>
        </p:nvGraphicFramePr>
        <p:xfrm>
          <a:off x="376023" y="2987500"/>
          <a:ext cx="1962150" cy="204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3241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61CFCA-2A31-C949-BD40-E8BD34235854}"/>
              </a:ext>
            </a:extLst>
          </p:cNvPr>
          <p:cNvSpPr/>
          <p:nvPr/>
        </p:nvSpPr>
        <p:spPr>
          <a:xfrm>
            <a:off x="1468648" y="2790365"/>
            <a:ext cx="2000242" cy="2391233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0BFF30-C768-1E47-BE39-141A7E0799F7}"/>
              </a:ext>
            </a:extLst>
          </p:cNvPr>
          <p:cNvSpPr/>
          <p:nvPr/>
        </p:nvSpPr>
        <p:spPr>
          <a:xfrm>
            <a:off x="3907967" y="2790377"/>
            <a:ext cx="2000242" cy="2391233"/>
          </a:xfrm>
          <a:prstGeom prst="rect">
            <a:avLst/>
          </a:prstGeom>
          <a:solidFill>
            <a:srgbClr val="D99B7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710C0A-02D4-1D47-B647-F1C05C11A4AA}"/>
              </a:ext>
            </a:extLst>
          </p:cNvPr>
          <p:cNvSpPr/>
          <p:nvPr/>
        </p:nvSpPr>
        <p:spPr>
          <a:xfrm>
            <a:off x="6347286" y="2790372"/>
            <a:ext cx="2000242" cy="2391233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C4D35A-FDC0-0C47-BE7A-2476E1970FDC}"/>
              </a:ext>
            </a:extLst>
          </p:cNvPr>
          <p:cNvSpPr/>
          <p:nvPr/>
        </p:nvSpPr>
        <p:spPr>
          <a:xfrm>
            <a:off x="8786605" y="2790367"/>
            <a:ext cx="2000242" cy="2391233"/>
          </a:xfrm>
          <a:prstGeom prst="rect">
            <a:avLst/>
          </a:prstGeom>
          <a:solidFill>
            <a:srgbClr val="2B657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018831-FBA4-8B41-85E3-88F7CDCF5397}"/>
              </a:ext>
            </a:extLst>
          </p:cNvPr>
          <p:cNvSpPr txBox="1"/>
          <p:nvPr/>
        </p:nvSpPr>
        <p:spPr>
          <a:xfrm>
            <a:off x="1711831" y="3073726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세로 배너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88B96-F345-4C41-B117-2DB77D78E7B1}"/>
              </a:ext>
            </a:extLst>
          </p:cNvPr>
          <p:cNvSpPr txBox="1"/>
          <p:nvPr/>
        </p:nvSpPr>
        <p:spPr>
          <a:xfrm>
            <a:off x="4277125" y="307991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가로 배너 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059BFB-5D40-874F-A15A-74329598A57E}"/>
              </a:ext>
            </a:extLst>
          </p:cNvPr>
          <p:cNvSpPr txBox="1"/>
          <p:nvPr/>
        </p:nvSpPr>
        <p:spPr>
          <a:xfrm>
            <a:off x="6606587" y="3079913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엘리베이터  </a:t>
            </a:r>
            <a:r>
              <a:rPr lang="ko-KR" altLang="en-US" sz="14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포맥스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0E742-E285-1947-BB16-4B3266419031}"/>
              </a:ext>
            </a:extLst>
          </p:cNvPr>
          <p:cNvSpPr txBox="1"/>
          <p:nvPr/>
        </p:nvSpPr>
        <p:spPr>
          <a:xfrm>
            <a:off x="9159012" y="307991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명함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A44208-681F-C945-ADA5-E1361830664A}"/>
              </a:ext>
            </a:extLst>
          </p:cNvPr>
          <p:cNvSpPr txBox="1"/>
          <p:nvPr/>
        </p:nvSpPr>
        <p:spPr>
          <a:xfrm>
            <a:off x="1423905" y="1772451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역사교실</a:t>
            </a:r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현수막 제작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2020-09~2020-10</a:t>
            </a:r>
            <a:r>
              <a:rPr lang="ko-KR" altLang="en-US" sz="20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0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76A6A5-BDE1-9943-840D-A39BCCE864AF}"/>
              </a:ext>
            </a:extLst>
          </p:cNvPr>
          <p:cNvSpPr/>
          <p:nvPr/>
        </p:nvSpPr>
        <p:spPr>
          <a:xfrm>
            <a:off x="3907967" y="1676271"/>
            <a:ext cx="687888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아이윌영수전문학원의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새로운 시작인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역사교실의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현수막을 제작했습니다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다정하고 따뜻한 선생님의 모습을 보며 현수막을 제작하려 하였고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그것이 컬러를 정하는 데 많은 도움이 됐습니다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 현수막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거리 현수막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엘리베이터 스티커 등의 많은 종류를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Adobe </a:t>
            </a:r>
            <a:r>
              <a:rPr lang="en-US" altLang="ko-KR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Xd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제작했습니다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200" i="0" spc="-15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AF54A4D-01D4-394D-BAEF-F31993886948}"/>
              </a:ext>
            </a:extLst>
          </p:cNvPr>
          <p:cNvSpPr/>
          <p:nvPr/>
        </p:nvSpPr>
        <p:spPr>
          <a:xfrm>
            <a:off x="3306126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BE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4FE2548-C1EF-1D4C-A249-DF8208037BCF}"/>
              </a:ext>
            </a:extLst>
          </p:cNvPr>
          <p:cNvSpPr/>
          <p:nvPr/>
        </p:nvSpPr>
        <p:spPr>
          <a:xfrm>
            <a:off x="5747543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BE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B2FB386-562F-DF40-8994-47604C61F302}"/>
              </a:ext>
            </a:extLst>
          </p:cNvPr>
          <p:cNvSpPr/>
          <p:nvPr/>
        </p:nvSpPr>
        <p:spPr>
          <a:xfrm>
            <a:off x="8184764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BE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BD182D93-35D4-E649-B60E-FD8930467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62" y="2929148"/>
            <a:ext cx="704555" cy="2113665"/>
          </a:xfrm>
          <a:prstGeom prst="rect">
            <a:avLst/>
          </a:prstGeom>
          <a:effectLst>
            <a:outerShdw blurRad="317500" dist="152400" dir="2580000" algn="tl" rotWithShape="0">
              <a:schemeClr val="bg2">
                <a:lumMod val="90000"/>
                <a:alpha val="40000"/>
              </a:schemeClr>
            </a:outerShdw>
          </a:effectLst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66BE0915-85B8-6949-B9C4-63CA6A1B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50" y="3720121"/>
            <a:ext cx="1871398" cy="467850"/>
          </a:xfrm>
          <a:prstGeom prst="rect">
            <a:avLst/>
          </a:prstGeom>
          <a:effectLst>
            <a:outerShdw blurRad="558800" dist="50800" dir="5400000" sx="36000" sy="36000" algn="ctr" rotWithShape="0">
              <a:schemeClr val="bg2">
                <a:lumMod val="90000"/>
                <a:alpha val="43000"/>
              </a:scheme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55CA6CA9-4BBB-5C41-B99B-052696F01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800" y="4303361"/>
            <a:ext cx="1579793" cy="685413"/>
          </a:xfrm>
          <a:prstGeom prst="rect">
            <a:avLst/>
          </a:prstGeom>
          <a:effectLst>
            <a:outerShdw blurRad="317500" dist="50800" dir="5400000" algn="ctr" rotWithShape="0">
              <a:schemeClr val="bg2">
                <a:lumMod val="90000"/>
                <a:alpha val="43000"/>
              </a:schemeClr>
            </a:outerShdw>
          </a:effectLst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83341C49-A178-F94F-8EA1-109F92251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68" y="3527987"/>
            <a:ext cx="1372278" cy="685413"/>
          </a:xfrm>
          <a:prstGeom prst="rect">
            <a:avLst/>
          </a:prstGeom>
          <a:effectLst>
            <a:outerShdw blurRad="266700" dist="50800" dir="5400000" algn="ctr" rotWithShape="0">
              <a:schemeClr val="bg2">
                <a:lumMod val="90000"/>
                <a:alpha val="43000"/>
              </a:scheme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EAEFD44-4DBC-024D-B2B6-04EE9D914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12" y="3493686"/>
            <a:ext cx="1252373" cy="692489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8BE10760-4627-7241-94A7-908AEA501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12" y="4237181"/>
            <a:ext cx="1252374" cy="692489"/>
          </a:xfrm>
          <a:prstGeom prst="rect">
            <a:avLst/>
          </a:prstGeom>
          <a:effectLst/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188471F1-3A5A-5445-B838-9A852BB646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16" y="4251818"/>
            <a:ext cx="1920744" cy="50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1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8027" t="11685" r="34288" b="3295"/>
          <a:stretch/>
        </p:blipFill>
        <p:spPr>
          <a:xfrm>
            <a:off x="3926048" y="0"/>
            <a:ext cx="8265952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76649"/>
            <a:ext cx="131805" cy="859245"/>
          </a:xfrm>
          <a:prstGeom prst="rect">
            <a:avLst/>
          </a:prstGeom>
          <a:solidFill>
            <a:srgbClr val="058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650" y="617703"/>
            <a:ext cx="342900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열정을 배우다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대회와 공모전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50" y="2209800"/>
            <a:ext cx="46577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대회에 나가 새로운 사람들과 만나 주어진 주제에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밤새 최선의 방법을  모색하며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최고의 작품을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만들기 위해 노력하는 과정에서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교실 안에서는 배울 수 없는  열정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배웠습니다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자유롭게 팀원을 선택하여 진행하는 대회 특성상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팀이 뜻대로 되지 않을 때도 있지만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그때마다 현명하게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해결해 나가며 좋은 성적을 거뒀습니다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학교 생활 중 시간이 날 때마다 참가한 대회와 공모전은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저에게 소프트웨어라는 분야를 더 </a:t>
            </a:r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사랑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하게 해주었고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 </a:t>
            </a:r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노력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할 수 있게  해주었습니다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75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E7EBED"/>
          </a:solidFill>
          <a:ln>
            <a:solidFill>
              <a:srgbClr val="E7E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76649"/>
            <a:ext cx="131805" cy="859245"/>
          </a:xfrm>
          <a:prstGeom prst="rect">
            <a:avLst/>
          </a:prstGeom>
          <a:solidFill>
            <a:srgbClr val="6DB4E3"/>
          </a:solidFill>
          <a:ln>
            <a:solidFill>
              <a:srgbClr val="6DB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470" y="634314"/>
            <a:ext cx="218302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REMODIC</a:t>
            </a:r>
          </a:p>
          <a:p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자가 맥진 시스템</a:t>
            </a:r>
          </a:p>
        </p:txBody>
      </p:sp>
    </p:spTree>
    <p:extLst>
      <p:ext uri="{BB962C8B-B14F-4D97-AF65-F5344CB8AC3E}">
        <p14:creationId xmlns:p14="http://schemas.microsoft.com/office/powerpoint/2010/main" val="137020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9479BED-8E1B-4946-9BDC-5D27F7738479}"/>
              </a:ext>
            </a:extLst>
          </p:cNvPr>
          <p:cNvSpPr/>
          <p:nvPr/>
        </p:nvSpPr>
        <p:spPr>
          <a:xfrm flipH="1">
            <a:off x="4581593" y="1735186"/>
            <a:ext cx="3028815" cy="3028815"/>
          </a:xfrm>
          <a:prstGeom prst="ellipse">
            <a:avLst/>
          </a:prstGeom>
          <a:ln w="44450" cap="rnd">
            <a:solidFill>
              <a:srgbClr val="6DB5E3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479E2CF2-0787-4E22-923D-61C495C23D1E}"/>
              </a:ext>
            </a:extLst>
          </p:cNvPr>
          <p:cNvSpPr/>
          <p:nvPr/>
        </p:nvSpPr>
        <p:spPr>
          <a:xfrm flipH="1">
            <a:off x="4598933" y="1825968"/>
            <a:ext cx="3028815" cy="3028815"/>
          </a:xfrm>
          <a:prstGeom prst="arc">
            <a:avLst>
              <a:gd name="adj1" fmla="val 34725"/>
              <a:gd name="adj2" fmla="val 5370613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D49DD27-D9D2-4C54-B15B-8215681037E2}"/>
              </a:ext>
            </a:extLst>
          </p:cNvPr>
          <p:cNvCxnSpPr>
            <a:cxnSpLocks/>
          </p:cNvCxnSpPr>
          <p:nvPr/>
        </p:nvCxnSpPr>
        <p:spPr>
          <a:xfrm flipH="1" flipV="1">
            <a:off x="6095997" y="4854783"/>
            <a:ext cx="5320800" cy="9114"/>
          </a:xfrm>
          <a:prstGeom prst="line">
            <a:avLst/>
          </a:prstGeom>
          <a:ln w="635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원호 10">
            <a:extLst>
              <a:ext uri="{FF2B5EF4-FFF2-40B4-BE49-F238E27FC236}">
                <a16:creationId xmlns:a16="http://schemas.microsoft.com/office/drawing/2014/main" id="{A75EF426-3351-461F-AF13-0D0549ED5CF6}"/>
              </a:ext>
            </a:extLst>
          </p:cNvPr>
          <p:cNvSpPr/>
          <p:nvPr/>
        </p:nvSpPr>
        <p:spPr>
          <a:xfrm>
            <a:off x="4598933" y="1835082"/>
            <a:ext cx="3028815" cy="3028815"/>
          </a:xfrm>
          <a:prstGeom prst="arc">
            <a:avLst>
              <a:gd name="adj1" fmla="val 34725"/>
              <a:gd name="adj2" fmla="val 5370613"/>
            </a:avLst>
          </a:prstGeom>
          <a:ln w="635000">
            <a:solidFill>
              <a:srgbClr val="6DB5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7214F0-9370-45FB-8D9D-E864A631ED87}"/>
              </a:ext>
            </a:extLst>
          </p:cNvPr>
          <p:cNvCxnSpPr>
            <a:cxnSpLocks/>
          </p:cNvCxnSpPr>
          <p:nvPr/>
        </p:nvCxnSpPr>
        <p:spPr>
          <a:xfrm flipV="1">
            <a:off x="821210" y="4863897"/>
            <a:ext cx="5320030" cy="9114"/>
          </a:xfrm>
          <a:prstGeom prst="line">
            <a:avLst/>
          </a:prstGeom>
          <a:ln w="635000">
            <a:solidFill>
              <a:srgbClr val="6DB5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2EBCA6-F49E-4675-971B-33A70983A21F}"/>
              </a:ext>
            </a:extLst>
          </p:cNvPr>
          <p:cNvSpPr/>
          <p:nvPr/>
        </p:nvSpPr>
        <p:spPr>
          <a:xfrm>
            <a:off x="7868873" y="3315264"/>
            <a:ext cx="3576084" cy="1246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1400" b="1" spc="-150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셀프</a:t>
            </a: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자가 진단 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집에서 할 수 있는 자가 진단 서비스를 만들기로 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또한 대학병원보다 한의원을 즐겨 찾는 어르신들에게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익숙한 맥진 진단 방법을 사용하기로 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1C7DA7-9E3E-4EC2-BD5B-55536DE1F7E8}"/>
              </a:ext>
            </a:extLst>
          </p:cNvPr>
          <p:cNvSpPr/>
          <p:nvPr/>
        </p:nvSpPr>
        <p:spPr>
          <a:xfrm>
            <a:off x="10133723" y="4614983"/>
            <a:ext cx="1132040" cy="4732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srgbClr val="6DB5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문제 해결책</a:t>
            </a:r>
            <a:endParaRPr lang="en-US" altLang="ko-KR" b="1" spc="-150" dirty="0">
              <a:solidFill>
                <a:srgbClr val="6DB5E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2D4D37-A2F3-468B-951A-237E76E1B187}"/>
              </a:ext>
            </a:extLst>
          </p:cNvPr>
          <p:cNvSpPr/>
          <p:nvPr/>
        </p:nvSpPr>
        <p:spPr>
          <a:xfrm>
            <a:off x="928306" y="4614983"/>
            <a:ext cx="950901" cy="4732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prstClr val="white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문제 상황</a:t>
            </a:r>
            <a:endParaRPr lang="en-US" altLang="ko-KR" b="1" spc="-150" dirty="0">
              <a:solidFill>
                <a:prstClr val="white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2E7CD2-E5A9-45E7-9EBA-7161A887A545}"/>
              </a:ext>
            </a:extLst>
          </p:cNvPr>
          <p:cNvSpPr/>
          <p:nvPr/>
        </p:nvSpPr>
        <p:spPr>
          <a:xfrm>
            <a:off x="747043" y="3272373"/>
            <a:ext cx="3237727" cy="12234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의료 낙후 지역의 어르신들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도시보다 상대적으로 병원의 수가 적은 의료 낙후 지역에 살고 있는 어르신들의 수가 점점 늘어나고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 한번 병원에 가려면 많은 준비가 필요했습니다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4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31344" y="2732439"/>
            <a:ext cx="1963999" cy="10070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 </a:t>
            </a:r>
            <a:r>
              <a:rPr lang="en-US" altLang="ko-KR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 </a:t>
            </a:r>
            <a:r>
              <a:rPr lang="en-US" altLang="ko-KR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GIF </a:t>
            </a:r>
            <a:r>
              <a:rPr lang="ko-KR" altLang="en-US" b="1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아이디어톤</a:t>
            </a:r>
            <a:endParaRPr lang="en-US" altLang="ko-KR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정보양극화 개선 </a:t>
            </a:r>
            <a:r>
              <a:rPr lang="en-US" altLang="ko-KR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ICT</a:t>
            </a:r>
          </a:p>
          <a:p>
            <a:pPr algn="ctr">
              <a:lnSpc>
                <a:spcPct val="150000"/>
              </a:lnSpc>
            </a:pPr>
            <a:r>
              <a:rPr lang="en-US" altLang="ko-KR" sz="105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2019.11.01~2019.11.02</a:t>
            </a:r>
          </a:p>
        </p:txBody>
      </p:sp>
    </p:spTree>
    <p:extLst>
      <p:ext uri="{BB962C8B-B14F-4D97-AF65-F5344CB8AC3E}">
        <p14:creationId xmlns:p14="http://schemas.microsoft.com/office/powerpoint/2010/main" val="4272271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원형: 비어 있음 9">
            <a:extLst>
              <a:ext uri="{FF2B5EF4-FFF2-40B4-BE49-F238E27FC236}">
                <a16:creationId xmlns:a16="http://schemas.microsoft.com/office/drawing/2014/main" id="{3C2C0D3A-536A-453A-A7A1-E1650BFCE2AE}"/>
              </a:ext>
            </a:extLst>
          </p:cNvPr>
          <p:cNvSpPr/>
          <p:nvPr/>
        </p:nvSpPr>
        <p:spPr>
          <a:xfrm>
            <a:off x="7032622" y="1919904"/>
            <a:ext cx="1291604" cy="1215487"/>
          </a:xfrm>
          <a:prstGeom prst="donut">
            <a:avLst>
              <a:gd name="adj" fmla="val 19826"/>
            </a:avLst>
          </a:prstGeom>
          <a:solidFill>
            <a:srgbClr val="6DB5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9FB291-37C8-4DAE-BFE0-7CA656990550}"/>
              </a:ext>
            </a:extLst>
          </p:cNvPr>
          <p:cNvSpPr/>
          <p:nvPr/>
        </p:nvSpPr>
        <p:spPr>
          <a:xfrm rot="5400000">
            <a:off x="6609187" y="3013040"/>
            <a:ext cx="1075590" cy="233770"/>
          </a:xfrm>
          <a:prstGeom prst="rect">
            <a:avLst/>
          </a:prstGeom>
          <a:solidFill>
            <a:srgbClr val="6DB5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7EA99B-77AA-4943-9C28-5B3D3B5DDC6F}"/>
              </a:ext>
            </a:extLst>
          </p:cNvPr>
          <p:cNvSpPr/>
          <p:nvPr/>
        </p:nvSpPr>
        <p:spPr>
          <a:xfrm>
            <a:off x="7704562" y="1919904"/>
            <a:ext cx="1075590" cy="241218"/>
          </a:xfrm>
          <a:prstGeom prst="rect">
            <a:avLst/>
          </a:prstGeom>
          <a:solidFill>
            <a:srgbClr val="6DB5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원형: 비어 있음 4">
            <a:extLst>
              <a:ext uri="{FF2B5EF4-FFF2-40B4-BE49-F238E27FC236}">
                <a16:creationId xmlns:a16="http://schemas.microsoft.com/office/drawing/2014/main" id="{3C11DE06-BE08-4583-B20D-4556DD8488F5}"/>
              </a:ext>
            </a:extLst>
          </p:cNvPr>
          <p:cNvSpPr/>
          <p:nvPr/>
        </p:nvSpPr>
        <p:spPr>
          <a:xfrm>
            <a:off x="5934031" y="3052011"/>
            <a:ext cx="1331610" cy="1226830"/>
          </a:xfrm>
          <a:prstGeom prst="donut">
            <a:avLst>
              <a:gd name="adj" fmla="val 19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3070E1-6973-4687-B0A6-12F9C3F70B47}"/>
              </a:ext>
            </a:extLst>
          </p:cNvPr>
          <p:cNvSpPr/>
          <p:nvPr/>
        </p:nvSpPr>
        <p:spPr>
          <a:xfrm>
            <a:off x="5459885" y="4068104"/>
            <a:ext cx="1075590" cy="2068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원형: 비어 있음 9">
            <a:extLst>
              <a:ext uri="{FF2B5EF4-FFF2-40B4-BE49-F238E27FC236}">
                <a16:creationId xmlns:a16="http://schemas.microsoft.com/office/drawing/2014/main" id="{3C2C0D3A-536A-453A-A7A1-E1650BFCE2AE}"/>
              </a:ext>
            </a:extLst>
          </p:cNvPr>
          <p:cNvSpPr/>
          <p:nvPr/>
        </p:nvSpPr>
        <p:spPr>
          <a:xfrm>
            <a:off x="4814083" y="4059466"/>
            <a:ext cx="1291604" cy="1215487"/>
          </a:xfrm>
          <a:prstGeom prst="donut">
            <a:avLst>
              <a:gd name="adj" fmla="val 19826"/>
            </a:avLst>
          </a:prstGeom>
          <a:solidFill>
            <a:srgbClr val="6DB5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9FB291-37C8-4DAE-BFE0-7CA656990550}"/>
              </a:ext>
            </a:extLst>
          </p:cNvPr>
          <p:cNvSpPr/>
          <p:nvPr/>
        </p:nvSpPr>
        <p:spPr>
          <a:xfrm rot="5400000">
            <a:off x="4396179" y="5177769"/>
            <a:ext cx="1075590" cy="233770"/>
          </a:xfrm>
          <a:prstGeom prst="rect">
            <a:avLst/>
          </a:prstGeom>
          <a:solidFill>
            <a:srgbClr val="6DB5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원형: 비어 있음 11">
            <a:extLst>
              <a:ext uri="{FF2B5EF4-FFF2-40B4-BE49-F238E27FC236}">
                <a16:creationId xmlns:a16="http://schemas.microsoft.com/office/drawing/2014/main" id="{1BCEF0D8-ED66-489A-B6B0-715A7BB273DA}"/>
              </a:ext>
            </a:extLst>
          </p:cNvPr>
          <p:cNvSpPr/>
          <p:nvPr/>
        </p:nvSpPr>
        <p:spPr>
          <a:xfrm>
            <a:off x="3777149" y="5147407"/>
            <a:ext cx="1270669" cy="1204518"/>
          </a:xfrm>
          <a:prstGeom prst="donut">
            <a:avLst>
              <a:gd name="adj" fmla="val 19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DD67B3-CE23-47ED-B691-CB592AECE0A1}"/>
              </a:ext>
            </a:extLst>
          </p:cNvPr>
          <p:cNvSpPr/>
          <p:nvPr/>
        </p:nvSpPr>
        <p:spPr>
          <a:xfrm>
            <a:off x="3281294" y="6123962"/>
            <a:ext cx="1075590" cy="22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4A3D2B-3CD9-48C8-BDF4-0280ADC97BC3}"/>
              </a:ext>
            </a:extLst>
          </p:cNvPr>
          <p:cNvSpPr/>
          <p:nvPr/>
        </p:nvSpPr>
        <p:spPr>
          <a:xfrm>
            <a:off x="8473712" y="2161122"/>
            <a:ext cx="335217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부위별 자가 진단 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외과와 통증이 있는 부위를 선택 후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진찰 전 부위별 자가 진단을 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97CA0E-7949-435A-8CC3-BE4235242E99}"/>
              </a:ext>
            </a:extLst>
          </p:cNvPr>
          <p:cNvSpPr/>
          <p:nvPr/>
        </p:nvSpPr>
        <p:spPr>
          <a:xfrm>
            <a:off x="6218998" y="4292837"/>
            <a:ext cx="36288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설진 측정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보다 더 정확한 결과를 위해 혀의 상태를 촬영합니다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혀의 앞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뒷면 모두를 촬영합니다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D31E01-9AE7-4A00-BAC7-6718141DA4DD}"/>
              </a:ext>
            </a:extLst>
          </p:cNvPr>
          <p:cNvSpPr/>
          <p:nvPr/>
        </p:nvSpPr>
        <p:spPr>
          <a:xfrm>
            <a:off x="2483598" y="3039386"/>
            <a:ext cx="333652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맥진 측정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맥진기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이용해 맥진을 측정합니다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화면에 나오는 사진 설명을 토대로 측정합니다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76B8A1-9722-45E1-B8F7-A71173F987C2}"/>
              </a:ext>
            </a:extLst>
          </p:cNvPr>
          <p:cNvSpPr/>
          <p:nvPr/>
        </p:nvSpPr>
        <p:spPr>
          <a:xfrm>
            <a:off x="-107135" y="5147407"/>
            <a:ext cx="3785261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검사 결과와 건강 식품 추천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일치하는 병명을 퍼센티지가 높은 순으로 나타나고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증상 완화에 도움을 주는 건강 식품을 추천합니다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26160" y="2352372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DB4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2000" b="1" dirty="0">
              <a:solidFill>
                <a:srgbClr val="6DB4E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32705" y="3463620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97323" y="4479292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6DB4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2000" b="1" dirty="0">
              <a:solidFill>
                <a:srgbClr val="6DB4E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2718" y="5549612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22520" y="654615"/>
            <a:ext cx="1290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의료정보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양극화 개선</a:t>
            </a:r>
            <a:endParaRPr lang="en-US" altLang="ko-KR" sz="12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58301" y="654615"/>
            <a:ext cx="687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 기획과 디자인을 맡아 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Adobe </a:t>
            </a:r>
            <a:r>
              <a:rPr lang="en-US" altLang="ko-KR" sz="1200" i="0" spc="-15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Xd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Illu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strator</a:t>
            </a: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사용해 주 사용자인 </a:t>
            </a:r>
            <a:r>
              <a:rPr lang="ko-KR" altLang="en-US" sz="1200" i="0" spc="-15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실버</a:t>
            </a: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세대에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맞</a:t>
            </a: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춘 시니어 디자인을 진행했습니다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의료정보라는 신선한 주제를 사용해 정보 양극화를 개선했다는 평을 받으며 경북대학교 총장상을 수상했습니다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200" i="0" spc="-15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0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1463"/>
          <a:stretch/>
        </p:blipFill>
        <p:spPr>
          <a:xfrm>
            <a:off x="-1" y="0"/>
            <a:ext cx="12221846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8389" y="576649"/>
            <a:ext cx="131805" cy="859245"/>
          </a:xfrm>
          <a:prstGeom prst="rect">
            <a:avLst/>
          </a:prstGeom>
          <a:solidFill>
            <a:srgbClr val="CCE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9470" y="634314"/>
            <a:ext cx="218302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농부의 아침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로컬푸드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판매와 기부</a:t>
            </a:r>
          </a:p>
        </p:txBody>
      </p:sp>
    </p:spTree>
    <p:extLst>
      <p:ext uri="{BB962C8B-B14F-4D97-AF65-F5344CB8AC3E}">
        <p14:creationId xmlns:p14="http://schemas.microsoft.com/office/powerpoint/2010/main" val="331233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C9479BED-8E1B-4946-9BDC-5D27F7738479}"/>
              </a:ext>
            </a:extLst>
          </p:cNvPr>
          <p:cNvSpPr/>
          <p:nvPr/>
        </p:nvSpPr>
        <p:spPr>
          <a:xfrm flipH="1">
            <a:off x="4581593" y="1735186"/>
            <a:ext cx="3028815" cy="3028815"/>
          </a:xfrm>
          <a:prstGeom prst="ellipse">
            <a:avLst/>
          </a:prstGeom>
          <a:ln w="44450" cap="rnd">
            <a:solidFill>
              <a:srgbClr val="CCE87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479E2CF2-0787-4E22-923D-61C495C23D1E}"/>
              </a:ext>
            </a:extLst>
          </p:cNvPr>
          <p:cNvSpPr/>
          <p:nvPr/>
        </p:nvSpPr>
        <p:spPr>
          <a:xfrm flipH="1">
            <a:off x="4598933" y="1825968"/>
            <a:ext cx="3028815" cy="3028815"/>
          </a:xfrm>
          <a:prstGeom prst="arc">
            <a:avLst>
              <a:gd name="adj1" fmla="val 34725"/>
              <a:gd name="adj2" fmla="val 5370613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49DD27-D9D2-4C54-B15B-8215681037E2}"/>
              </a:ext>
            </a:extLst>
          </p:cNvPr>
          <p:cNvCxnSpPr>
            <a:cxnSpLocks/>
          </p:cNvCxnSpPr>
          <p:nvPr/>
        </p:nvCxnSpPr>
        <p:spPr>
          <a:xfrm flipH="1" flipV="1">
            <a:off x="6095997" y="4854783"/>
            <a:ext cx="5320800" cy="9114"/>
          </a:xfrm>
          <a:prstGeom prst="line">
            <a:avLst/>
          </a:prstGeom>
          <a:ln w="635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원호 4">
            <a:extLst>
              <a:ext uri="{FF2B5EF4-FFF2-40B4-BE49-F238E27FC236}">
                <a16:creationId xmlns:a16="http://schemas.microsoft.com/office/drawing/2014/main" id="{A75EF426-3351-461F-AF13-0D0549ED5CF6}"/>
              </a:ext>
            </a:extLst>
          </p:cNvPr>
          <p:cNvSpPr/>
          <p:nvPr/>
        </p:nvSpPr>
        <p:spPr>
          <a:xfrm>
            <a:off x="4598933" y="1835082"/>
            <a:ext cx="3028815" cy="3028815"/>
          </a:xfrm>
          <a:prstGeom prst="arc">
            <a:avLst>
              <a:gd name="adj1" fmla="val 34725"/>
              <a:gd name="adj2" fmla="val 5370613"/>
            </a:avLst>
          </a:prstGeom>
          <a:ln w="635000">
            <a:solidFill>
              <a:srgbClr val="CCE8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7214F0-9370-45FB-8D9D-E864A631ED87}"/>
              </a:ext>
            </a:extLst>
          </p:cNvPr>
          <p:cNvCxnSpPr>
            <a:cxnSpLocks/>
          </p:cNvCxnSpPr>
          <p:nvPr/>
        </p:nvCxnSpPr>
        <p:spPr>
          <a:xfrm flipV="1">
            <a:off x="821210" y="4863897"/>
            <a:ext cx="5320030" cy="9114"/>
          </a:xfrm>
          <a:prstGeom prst="line">
            <a:avLst/>
          </a:prstGeom>
          <a:ln w="635000">
            <a:solidFill>
              <a:srgbClr val="CCE8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1C7DA7-9E3E-4EC2-BD5B-55536DE1F7E8}"/>
              </a:ext>
            </a:extLst>
          </p:cNvPr>
          <p:cNvSpPr/>
          <p:nvPr/>
        </p:nvSpPr>
        <p:spPr>
          <a:xfrm>
            <a:off x="10158889" y="4614983"/>
            <a:ext cx="1132040" cy="4732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srgbClr val="CCE878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문제 해결책</a:t>
            </a:r>
            <a:endParaRPr lang="en-US" altLang="ko-KR" b="1" spc="-150" dirty="0">
              <a:solidFill>
                <a:srgbClr val="CCE878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2D4D37-A2F3-468B-951A-237E76E1B187}"/>
              </a:ext>
            </a:extLst>
          </p:cNvPr>
          <p:cNvSpPr/>
          <p:nvPr/>
        </p:nvSpPr>
        <p:spPr>
          <a:xfrm>
            <a:off x="933287" y="4614983"/>
            <a:ext cx="950901" cy="4732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prstClr val="white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문제 상황</a:t>
            </a:r>
            <a:endParaRPr lang="en-US" altLang="ko-KR" b="1" spc="-150" dirty="0">
              <a:solidFill>
                <a:prstClr val="white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17906" y="2736578"/>
            <a:ext cx="1790875" cy="10070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 DGSW </a:t>
            </a:r>
            <a:r>
              <a:rPr lang="ko-KR" altLang="en-US" b="1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해커톤</a:t>
            </a:r>
            <a:endParaRPr lang="en-US" altLang="ko-KR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세상을 이롭게 하는 소프트웨어</a:t>
            </a:r>
            <a:endParaRPr lang="en-US" altLang="ko-KR" sz="12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2019.07.16~2019.07.17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2E7CD2-E5A9-45E7-9EBA-7161A887A545}"/>
              </a:ext>
            </a:extLst>
          </p:cNvPr>
          <p:cNvSpPr/>
          <p:nvPr/>
        </p:nvSpPr>
        <p:spPr>
          <a:xfrm>
            <a:off x="747043" y="3272373"/>
            <a:ext cx="3237727" cy="1246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시장 비활성화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년은 풍년으로 인해 잉여 농산물이 많았습니다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배달 서비스와 프랜차이즈 업체의 사용증가로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인한 시장 비활성화의 문제도 있었습니다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4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EBCA6-F49E-4675-971B-33A70983A21F}"/>
              </a:ext>
            </a:extLst>
          </p:cNvPr>
          <p:cNvSpPr/>
          <p:nvPr/>
        </p:nvSpPr>
        <p:spPr>
          <a:xfrm>
            <a:off x="7868873" y="3315264"/>
            <a:ext cx="3576084" cy="1246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1400" b="1" spc="-150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로컬푸드</a:t>
            </a: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판매와 잉여 농산물 기부 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로컬푸드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전용 판매 와 판매 후 남는 잉여 농산물은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저소득 소외계층에게 기부하는 형식의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웹서비스를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개발하기로 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422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원형: 비어 있음 9">
            <a:extLst>
              <a:ext uri="{FF2B5EF4-FFF2-40B4-BE49-F238E27FC236}">
                <a16:creationId xmlns:a16="http://schemas.microsoft.com/office/drawing/2014/main" id="{3C2C0D3A-536A-453A-A7A1-E1650BFCE2AE}"/>
              </a:ext>
            </a:extLst>
          </p:cNvPr>
          <p:cNvSpPr/>
          <p:nvPr/>
        </p:nvSpPr>
        <p:spPr>
          <a:xfrm>
            <a:off x="7032622" y="1919904"/>
            <a:ext cx="1291604" cy="1215487"/>
          </a:xfrm>
          <a:prstGeom prst="donut">
            <a:avLst>
              <a:gd name="adj" fmla="val 19826"/>
            </a:avLst>
          </a:prstGeom>
          <a:solidFill>
            <a:srgbClr val="CCE8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9FB291-37C8-4DAE-BFE0-7CA656990550}"/>
              </a:ext>
            </a:extLst>
          </p:cNvPr>
          <p:cNvSpPr/>
          <p:nvPr/>
        </p:nvSpPr>
        <p:spPr>
          <a:xfrm rot="5400000">
            <a:off x="6609187" y="3013040"/>
            <a:ext cx="1075590" cy="233770"/>
          </a:xfrm>
          <a:prstGeom prst="rect">
            <a:avLst/>
          </a:prstGeom>
          <a:solidFill>
            <a:srgbClr val="CCE8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7EA99B-77AA-4943-9C28-5B3D3B5DDC6F}"/>
              </a:ext>
            </a:extLst>
          </p:cNvPr>
          <p:cNvSpPr/>
          <p:nvPr/>
        </p:nvSpPr>
        <p:spPr>
          <a:xfrm>
            <a:off x="7704562" y="1919904"/>
            <a:ext cx="1075590" cy="241218"/>
          </a:xfrm>
          <a:prstGeom prst="rect">
            <a:avLst/>
          </a:prstGeom>
          <a:solidFill>
            <a:srgbClr val="CCE8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원형: 비어 있음 4">
            <a:extLst>
              <a:ext uri="{FF2B5EF4-FFF2-40B4-BE49-F238E27FC236}">
                <a16:creationId xmlns:a16="http://schemas.microsoft.com/office/drawing/2014/main" id="{3C11DE06-BE08-4583-B20D-4556DD8488F5}"/>
              </a:ext>
            </a:extLst>
          </p:cNvPr>
          <p:cNvSpPr/>
          <p:nvPr/>
        </p:nvSpPr>
        <p:spPr>
          <a:xfrm>
            <a:off x="5934031" y="3052011"/>
            <a:ext cx="1331610" cy="1226830"/>
          </a:xfrm>
          <a:prstGeom prst="donut">
            <a:avLst>
              <a:gd name="adj" fmla="val 19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3070E1-6973-4687-B0A6-12F9C3F70B47}"/>
              </a:ext>
            </a:extLst>
          </p:cNvPr>
          <p:cNvSpPr/>
          <p:nvPr/>
        </p:nvSpPr>
        <p:spPr>
          <a:xfrm>
            <a:off x="5459885" y="4068104"/>
            <a:ext cx="1075590" cy="2068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원형: 비어 있음 9">
            <a:extLst>
              <a:ext uri="{FF2B5EF4-FFF2-40B4-BE49-F238E27FC236}">
                <a16:creationId xmlns:a16="http://schemas.microsoft.com/office/drawing/2014/main" id="{3C2C0D3A-536A-453A-A7A1-E1650BFCE2AE}"/>
              </a:ext>
            </a:extLst>
          </p:cNvPr>
          <p:cNvSpPr/>
          <p:nvPr/>
        </p:nvSpPr>
        <p:spPr>
          <a:xfrm>
            <a:off x="4814083" y="4059466"/>
            <a:ext cx="1291604" cy="1215487"/>
          </a:xfrm>
          <a:prstGeom prst="donut">
            <a:avLst>
              <a:gd name="adj" fmla="val 19826"/>
            </a:avLst>
          </a:prstGeom>
          <a:solidFill>
            <a:srgbClr val="CCE8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FB291-37C8-4DAE-BFE0-7CA656990550}"/>
              </a:ext>
            </a:extLst>
          </p:cNvPr>
          <p:cNvSpPr/>
          <p:nvPr/>
        </p:nvSpPr>
        <p:spPr>
          <a:xfrm rot="5400000">
            <a:off x="4399037" y="5177769"/>
            <a:ext cx="1075590" cy="233770"/>
          </a:xfrm>
          <a:prstGeom prst="rect">
            <a:avLst/>
          </a:prstGeom>
          <a:solidFill>
            <a:srgbClr val="CCE8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원형: 비어 있음 11">
            <a:extLst>
              <a:ext uri="{FF2B5EF4-FFF2-40B4-BE49-F238E27FC236}">
                <a16:creationId xmlns:a16="http://schemas.microsoft.com/office/drawing/2014/main" id="{1BCEF0D8-ED66-489A-B6B0-715A7BB273DA}"/>
              </a:ext>
            </a:extLst>
          </p:cNvPr>
          <p:cNvSpPr/>
          <p:nvPr/>
        </p:nvSpPr>
        <p:spPr>
          <a:xfrm>
            <a:off x="3777149" y="5147407"/>
            <a:ext cx="1270669" cy="1204518"/>
          </a:xfrm>
          <a:prstGeom prst="donut">
            <a:avLst>
              <a:gd name="adj" fmla="val 19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DD67B3-CE23-47ED-B691-CB592AECE0A1}"/>
              </a:ext>
            </a:extLst>
          </p:cNvPr>
          <p:cNvSpPr/>
          <p:nvPr/>
        </p:nvSpPr>
        <p:spPr>
          <a:xfrm>
            <a:off x="3281294" y="6123962"/>
            <a:ext cx="1075590" cy="22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4A3D2B-3CD9-48C8-BDF4-0280ADC97BC3}"/>
              </a:ext>
            </a:extLst>
          </p:cNvPr>
          <p:cNvSpPr/>
          <p:nvPr/>
        </p:nvSpPr>
        <p:spPr>
          <a:xfrm>
            <a:off x="8473712" y="2161122"/>
            <a:ext cx="335217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신상품 소개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종류별로 신선한 신상품을 볼 수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97CA0E-7949-435A-8CC3-BE4235242E99}"/>
              </a:ext>
            </a:extLst>
          </p:cNvPr>
          <p:cNvSpPr/>
          <p:nvPr/>
        </p:nvSpPr>
        <p:spPr>
          <a:xfrm>
            <a:off x="6218998" y="4292837"/>
            <a:ext cx="36288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농산물 기부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판매용 농산물을 제외하고 남은 잉여 농산물은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아침상자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형태로 저소득소외계층에게 기부할 수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D31E01-9AE7-4A00-BAC7-6718141DA4DD}"/>
              </a:ext>
            </a:extLst>
          </p:cNvPr>
          <p:cNvSpPr/>
          <p:nvPr/>
        </p:nvSpPr>
        <p:spPr>
          <a:xfrm>
            <a:off x="2483598" y="3039386"/>
            <a:ext cx="333652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베스트 상품 소개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일주일 동안 사용자들이 많이 구매한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베스트 상품을 볼 수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76B8A1-9722-45E1-B8F7-A71173F987C2}"/>
              </a:ext>
            </a:extLst>
          </p:cNvPr>
          <p:cNvSpPr/>
          <p:nvPr/>
        </p:nvSpPr>
        <p:spPr>
          <a:xfrm>
            <a:off x="-107135" y="5147407"/>
            <a:ext cx="3785261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이달의 농부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달 동안 기부를 가장 많이 한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농부를 볼 수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26160" y="2352372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CE87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2000" b="1" dirty="0">
              <a:solidFill>
                <a:srgbClr val="CCE87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32705" y="3463620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97323" y="4479292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CE87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2000" b="1" dirty="0">
              <a:solidFill>
                <a:srgbClr val="CCE87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32718" y="5549612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6567" y="654615"/>
            <a:ext cx="124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이로운 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세상을 위해</a:t>
            </a:r>
            <a:endParaRPr lang="en-US" altLang="ko-KR" sz="12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58301" y="654615"/>
            <a:ext cx="687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 기획과 디자인을 맡아 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Adobe </a:t>
            </a:r>
            <a:r>
              <a:rPr lang="en-US" altLang="ko-KR" sz="1200" i="0" spc="-15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Xd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Illustrator</a:t>
            </a: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사용해 레이아웃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로고를 디자인 했습니다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신선한 주제 선택과 풍부한 사전 조사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높은 완성도로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등상을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수상했습니다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66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8238" y="576649"/>
            <a:ext cx="131805" cy="859245"/>
          </a:xfrm>
          <a:prstGeom prst="rect">
            <a:avLst/>
          </a:prstGeom>
          <a:solidFill>
            <a:srgbClr val="70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470" y="634314"/>
            <a:ext cx="218302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 손에 야구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영상 플랫폼 기반 야구 중계</a:t>
            </a:r>
          </a:p>
        </p:txBody>
      </p:sp>
    </p:spTree>
    <p:extLst>
      <p:ext uri="{BB962C8B-B14F-4D97-AF65-F5344CB8AC3E}">
        <p14:creationId xmlns:p14="http://schemas.microsoft.com/office/powerpoint/2010/main" val="1221112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C9479BED-8E1B-4946-9BDC-5D27F7738479}"/>
              </a:ext>
            </a:extLst>
          </p:cNvPr>
          <p:cNvSpPr/>
          <p:nvPr/>
        </p:nvSpPr>
        <p:spPr>
          <a:xfrm flipH="1">
            <a:off x="4581593" y="1735186"/>
            <a:ext cx="3028815" cy="3028815"/>
          </a:xfrm>
          <a:prstGeom prst="ellipse">
            <a:avLst/>
          </a:prstGeom>
          <a:ln w="44450" cap="rnd">
            <a:solidFill>
              <a:srgbClr val="70CBA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479E2CF2-0787-4E22-923D-61C495C23D1E}"/>
              </a:ext>
            </a:extLst>
          </p:cNvPr>
          <p:cNvSpPr/>
          <p:nvPr/>
        </p:nvSpPr>
        <p:spPr>
          <a:xfrm flipH="1">
            <a:off x="4598933" y="1825968"/>
            <a:ext cx="3028815" cy="3028815"/>
          </a:xfrm>
          <a:prstGeom prst="arc">
            <a:avLst>
              <a:gd name="adj1" fmla="val 34725"/>
              <a:gd name="adj2" fmla="val 5370613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49DD27-D9D2-4C54-B15B-8215681037E2}"/>
              </a:ext>
            </a:extLst>
          </p:cNvPr>
          <p:cNvCxnSpPr>
            <a:cxnSpLocks/>
          </p:cNvCxnSpPr>
          <p:nvPr/>
        </p:nvCxnSpPr>
        <p:spPr>
          <a:xfrm flipH="1" flipV="1">
            <a:off x="6095997" y="4854783"/>
            <a:ext cx="5320800" cy="9114"/>
          </a:xfrm>
          <a:prstGeom prst="line">
            <a:avLst/>
          </a:prstGeom>
          <a:ln w="635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원호 4">
            <a:extLst>
              <a:ext uri="{FF2B5EF4-FFF2-40B4-BE49-F238E27FC236}">
                <a16:creationId xmlns:a16="http://schemas.microsoft.com/office/drawing/2014/main" id="{A75EF426-3351-461F-AF13-0D0549ED5CF6}"/>
              </a:ext>
            </a:extLst>
          </p:cNvPr>
          <p:cNvSpPr/>
          <p:nvPr/>
        </p:nvSpPr>
        <p:spPr>
          <a:xfrm>
            <a:off x="4598933" y="1835082"/>
            <a:ext cx="3028815" cy="3028815"/>
          </a:xfrm>
          <a:prstGeom prst="arc">
            <a:avLst>
              <a:gd name="adj1" fmla="val 34725"/>
              <a:gd name="adj2" fmla="val 5370613"/>
            </a:avLst>
          </a:prstGeom>
          <a:ln w="635000">
            <a:solidFill>
              <a:srgbClr val="70CB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7214F0-9370-45FB-8D9D-E864A631ED87}"/>
              </a:ext>
            </a:extLst>
          </p:cNvPr>
          <p:cNvCxnSpPr>
            <a:cxnSpLocks/>
          </p:cNvCxnSpPr>
          <p:nvPr/>
        </p:nvCxnSpPr>
        <p:spPr>
          <a:xfrm flipV="1">
            <a:off x="821210" y="4863897"/>
            <a:ext cx="5320030" cy="9114"/>
          </a:xfrm>
          <a:prstGeom prst="line">
            <a:avLst/>
          </a:prstGeom>
          <a:ln w="635000">
            <a:solidFill>
              <a:srgbClr val="70CB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1C7DA7-9E3E-4EC2-BD5B-55536DE1F7E8}"/>
              </a:ext>
            </a:extLst>
          </p:cNvPr>
          <p:cNvSpPr/>
          <p:nvPr/>
        </p:nvSpPr>
        <p:spPr>
          <a:xfrm>
            <a:off x="10142112" y="4614983"/>
            <a:ext cx="1132040" cy="4732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srgbClr val="70CBA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문제 해결책</a:t>
            </a:r>
            <a:endParaRPr lang="en-US" altLang="ko-KR" b="1" spc="-150" dirty="0">
              <a:solidFill>
                <a:srgbClr val="70CBA0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2D4D37-A2F3-468B-951A-237E76E1B187}"/>
              </a:ext>
            </a:extLst>
          </p:cNvPr>
          <p:cNvSpPr/>
          <p:nvPr/>
        </p:nvSpPr>
        <p:spPr>
          <a:xfrm>
            <a:off x="950065" y="4614983"/>
            <a:ext cx="950901" cy="4732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prstClr val="white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문제 상황</a:t>
            </a:r>
            <a:endParaRPr lang="en-US" altLang="ko-KR" b="1" spc="-150" dirty="0">
              <a:solidFill>
                <a:prstClr val="white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11254" y="2795301"/>
            <a:ext cx="1204177" cy="16850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 STAC+</a:t>
            </a:r>
          </a:p>
          <a:p>
            <a:pPr algn="ctr">
              <a:lnSpc>
                <a:spcPct val="150000"/>
              </a:lnSpc>
            </a:pPr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생활 정보 부문</a:t>
            </a:r>
            <a:endParaRPr lang="en-US" altLang="ko-KR" sz="12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2019.03~2019.06</a:t>
            </a:r>
          </a:p>
          <a:p>
            <a:pPr algn="ctr">
              <a:lnSpc>
                <a:spcPct val="150000"/>
              </a:lnSpc>
            </a:pPr>
            <a:endParaRPr lang="en-US" altLang="ko-KR" sz="12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2E7CD2-E5A9-45E7-9EBA-7161A887A545}"/>
              </a:ext>
            </a:extLst>
          </p:cNvPr>
          <p:cNvSpPr/>
          <p:nvPr/>
        </p:nvSpPr>
        <p:spPr>
          <a:xfrm>
            <a:off x="747043" y="3272373"/>
            <a:ext cx="3237727" cy="1246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문자 중계의 불편함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야구 문자 중계는 현장의 생생함이 떨어지고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업데이트 간격이 길다는 단점이 있었습니다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문자 중계의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레이아웃 또한 보기 불편한 상황이었습니다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4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EBCA6-F49E-4675-971B-33A70983A21F}"/>
              </a:ext>
            </a:extLst>
          </p:cNvPr>
          <p:cNvSpPr/>
          <p:nvPr/>
        </p:nvSpPr>
        <p:spPr>
          <a:xfrm>
            <a:off x="7868873" y="3315264"/>
            <a:ext cx="3576084" cy="1246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영상 플랫폼 기반의 사용자 맞춤 중계 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영상 플랫폼 기능도 제공하는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문자 중계 서비스를 기획했습니다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맞춤 설정으로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응원하는 구단의 정보도 볼 수 있도록 구상했습니다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958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0605" r="22910"/>
          <a:stretch/>
        </p:blipFill>
        <p:spPr>
          <a:xfrm>
            <a:off x="4219576" y="0"/>
            <a:ext cx="8105774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76649"/>
            <a:ext cx="131805" cy="859245"/>
          </a:xfrm>
          <a:prstGeom prst="rect">
            <a:avLst/>
          </a:prstGeom>
          <a:solidFill>
            <a:srgbClr val="058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50" y="617703"/>
            <a:ext cx="342900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성실을 배우다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대구소프트웨어고등학교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650" y="2209800"/>
            <a:ext cx="465772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집을 떠나 대구소프트웨어고등학교에 입학한 후의</a:t>
            </a:r>
            <a:endParaRPr lang="en-US" altLang="ko-KR" sz="13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기숙사 생활은 </a:t>
            </a:r>
            <a:r>
              <a:rPr lang="ko-KR" altLang="en-US" sz="13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성실함</a:t>
            </a:r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기르는 데 </a:t>
            </a:r>
            <a:r>
              <a:rPr lang="en-US" altLang="ko-KR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큰 도움이 되었습니다</a:t>
            </a:r>
            <a:r>
              <a:rPr lang="en-US" altLang="ko-KR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</a:p>
          <a:p>
            <a:endParaRPr lang="en-US" altLang="ko-KR" sz="13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학교에서는 실무 중심 수업을 주로 진행했습니다</a:t>
            </a:r>
            <a:r>
              <a:rPr lang="en-US" altLang="ko-KR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 과정에서 진행한 </a:t>
            </a:r>
            <a:r>
              <a:rPr lang="ko-KR" altLang="en-US" sz="13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 프로젝트와 개인 프로젝트</a:t>
            </a:r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endParaRPr lang="en-US" altLang="ko-KR" sz="13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저의 소중한 포트폴리오가 되었습니다</a:t>
            </a:r>
            <a:r>
              <a:rPr lang="en-US" altLang="ko-KR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3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이외에도 다양한 교내활동을 통해 개발 실력 상승은 물론</a:t>
            </a:r>
            <a:endParaRPr lang="en-US" altLang="ko-KR" sz="13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실무 환경에도 빠르게 적응할 수 있었습니다</a:t>
            </a:r>
            <a:r>
              <a:rPr lang="en-US" altLang="ko-KR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3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598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원형: 비어 있음 9">
            <a:extLst>
              <a:ext uri="{FF2B5EF4-FFF2-40B4-BE49-F238E27FC236}">
                <a16:creationId xmlns:a16="http://schemas.microsoft.com/office/drawing/2014/main" id="{3C2C0D3A-536A-453A-A7A1-E1650BFCE2AE}"/>
              </a:ext>
            </a:extLst>
          </p:cNvPr>
          <p:cNvSpPr/>
          <p:nvPr/>
        </p:nvSpPr>
        <p:spPr>
          <a:xfrm>
            <a:off x="7032622" y="1919904"/>
            <a:ext cx="1291604" cy="1215487"/>
          </a:xfrm>
          <a:prstGeom prst="donut">
            <a:avLst>
              <a:gd name="adj" fmla="val 19826"/>
            </a:avLst>
          </a:prstGeom>
          <a:solidFill>
            <a:srgbClr val="70CB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9FB291-37C8-4DAE-BFE0-7CA656990550}"/>
              </a:ext>
            </a:extLst>
          </p:cNvPr>
          <p:cNvSpPr/>
          <p:nvPr/>
        </p:nvSpPr>
        <p:spPr>
          <a:xfrm rot="5400000">
            <a:off x="6609187" y="3013040"/>
            <a:ext cx="1075590" cy="233770"/>
          </a:xfrm>
          <a:prstGeom prst="rect">
            <a:avLst/>
          </a:prstGeom>
          <a:solidFill>
            <a:srgbClr val="70CB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7EA99B-77AA-4943-9C28-5B3D3B5DDC6F}"/>
              </a:ext>
            </a:extLst>
          </p:cNvPr>
          <p:cNvSpPr/>
          <p:nvPr/>
        </p:nvSpPr>
        <p:spPr>
          <a:xfrm>
            <a:off x="7704562" y="1919904"/>
            <a:ext cx="1075590" cy="241218"/>
          </a:xfrm>
          <a:prstGeom prst="rect">
            <a:avLst/>
          </a:prstGeom>
          <a:solidFill>
            <a:srgbClr val="70CB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원형: 비어 있음 4">
            <a:extLst>
              <a:ext uri="{FF2B5EF4-FFF2-40B4-BE49-F238E27FC236}">
                <a16:creationId xmlns:a16="http://schemas.microsoft.com/office/drawing/2014/main" id="{3C11DE06-BE08-4583-B20D-4556DD8488F5}"/>
              </a:ext>
            </a:extLst>
          </p:cNvPr>
          <p:cNvSpPr/>
          <p:nvPr/>
        </p:nvSpPr>
        <p:spPr>
          <a:xfrm>
            <a:off x="5934031" y="3052011"/>
            <a:ext cx="1331610" cy="1226830"/>
          </a:xfrm>
          <a:prstGeom prst="donut">
            <a:avLst>
              <a:gd name="adj" fmla="val 19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3070E1-6973-4687-B0A6-12F9C3F70B47}"/>
              </a:ext>
            </a:extLst>
          </p:cNvPr>
          <p:cNvSpPr/>
          <p:nvPr/>
        </p:nvSpPr>
        <p:spPr>
          <a:xfrm>
            <a:off x="5459885" y="4068104"/>
            <a:ext cx="1075590" cy="2068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원형: 비어 있음 9">
            <a:extLst>
              <a:ext uri="{FF2B5EF4-FFF2-40B4-BE49-F238E27FC236}">
                <a16:creationId xmlns:a16="http://schemas.microsoft.com/office/drawing/2014/main" id="{3C2C0D3A-536A-453A-A7A1-E1650BFCE2AE}"/>
              </a:ext>
            </a:extLst>
          </p:cNvPr>
          <p:cNvSpPr/>
          <p:nvPr/>
        </p:nvSpPr>
        <p:spPr>
          <a:xfrm>
            <a:off x="4814083" y="4059466"/>
            <a:ext cx="1291604" cy="1215487"/>
          </a:xfrm>
          <a:prstGeom prst="donut">
            <a:avLst>
              <a:gd name="adj" fmla="val 19826"/>
            </a:avLst>
          </a:prstGeom>
          <a:solidFill>
            <a:srgbClr val="70CB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FB291-37C8-4DAE-BFE0-7CA656990550}"/>
              </a:ext>
            </a:extLst>
          </p:cNvPr>
          <p:cNvSpPr/>
          <p:nvPr/>
        </p:nvSpPr>
        <p:spPr>
          <a:xfrm rot="5400000">
            <a:off x="4399037" y="5177769"/>
            <a:ext cx="1075590" cy="233770"/>
          </a:xfrm>
          <a:prstGeom prst="rect">
            <a:avLst/>
          </a:prstGeom>
          <a:solidFill>
            <a:srgbClr val="70CB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원형: 비어 있음 11">
            <a:extLst>
              <a:ext uri="{FF2B5EF4-FFF2-40B4-BE49-F238E27FC236}">
                <a16:creationId xmlns:a16="http://schemas.microsoft.com/office/drawing/2014/main" id="{1BCEF0D8-ED66-489A-B6B0-715A7BB273DA}"/>
              </a:ext>
            </a:extLst>
          </p:cNvPr>
          <p:cNvSpPr/>
          <p:nvPr/>
        </p:nvSpPr>
        <p:spPr>
          <a:xfrm>
            <a:off x="3791437" y="5147407"/>
            <a:ext cx="1270669" cy="1204518"/>
          </a:xfrm>
          <a:prstGeom prst="donut">
            <a:avLst>
              <a:gd name="adj" fmla="val 19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DD67B3-CE23-47ED-B691-CB592AECE0A1}"/>
              </a:ext>
            </a:extLst>
          </p:cNvPr>
          <p:cNvSpPr/>
          <p:nvPr/>
        </p:nvSpPr>
        <p:spPr>
          <a:xfrm>
            <a:off x="3281294" y="6123962"/>
            <a:ext cx="1075590" cy="22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4A3D2B-3CD9-48C8-BDF4-0280ADC97BC3}"/>
              </a:ext>
            </a:extLst>
          </p:cNvPr>
          <p:cNvSpPr/>
          <p:nvPr/>
        </p:nvSpPr>
        <p:spPr>
          <a:xfrm>
            <a:off x="8473712" y="2161122"/>
            <a:ext cx="335217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사용자 맞춤 설정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각기 다른 구단을 응원하는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맞춤 구단 정보를 제공합니다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97CA0E-7949-435A-8CC3-BE4235242E99}"/>
              </a:ext>
            </a:extLst>
          </p:cNvPr>
          <p:cNvSpPr/>
          <p:nvPr/>
        </p:nvSpPr>
        <p:spPr>
          <a:xfrm>
            <a:off x="6218998" y="4292837"/>
            <a:ext cx="36288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문자 중계</a:t>
            </a:r>
            <a:r>
              <a:rPr lang="en-US" altLang="ko-KR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채팅 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영상 플랫폼 밑에 실시간으로 시청자들과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채팅으로 소통할 수 있고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 중계 기능 또한 제공합니다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D31E01-9AE7-4A00-BAC7-6718141DA4DD}"/>
              </a:ext>
            </a:extLst>
          </p:cNvPr>
          <p:cNvSpPr/>
          <p:nvPr/>
        </p:nvSpPr>
        <p:spPr>
          <a:xfrm>
            <a:off x="2483598" y="3039386"/>
            <a:ext cx="333652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spc="-150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구단별</a:t>
            </a: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경기 시청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구단별로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경기를 시청할 수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76B8A1-9722-45E1-B8F7-A71173F987C2}"/>
              </a:ext>
            </a:extLst>
          </p:cNvPr>
          <p:cNvSpPr/>
          <p:nvPr/>
        </p:nvSpPr>
        <p:spPr>
          <a:xfrm>
            <a:off x="-107135" y="5147407"/>
            <a:ext cx="3785261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spc="-150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구단별</a:t>
            </a:r>
            <a:r>
              <a:rPr lang="ko-KR" altLang="en-US" sz="1400" b="1" spc="-150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소식</a:t>
            </a:r>
            <a:endParaRPr lang="en-US" altLang="ko-KR" sz="1400" b="1" spc="-150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경기소식은 물론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구단별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뉴스 등을 볼 수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26160" y="2352372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0CBA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2000" b="1" dirty="0">
              <a:solidFill>
                <a:srgbClr val="70CBA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32705" y="3463620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97323" y="4479292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0CBA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endParaRPr lang="ko-KR" altLang="en-US" sz="2000" b="1" dirty="0">
              <a:solidFill>
                <a:srgbClr val="70CBA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32718" y="5549612"/>
            <a:ext cx="59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44589" y="654615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현장의 생생함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밖에서도 즐기자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58301" y="596674"/>
            <a:ext cx="6878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 중계가 야구 중계 플랫폼 중 가장 보기 불편하다는 결과를 실제로 야구장에서 설문조사를 진행해 얻어냈고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문자중계의 불편한 점들을 모아 대안을 찾기 위해 노력했습니다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 기획과 디자인을 맡아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Adobe </a:t>
            </a:r>
            <a:r>
              <a:rPr lang="en-US" altLang="ko-KR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Xd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사용해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아이디어 제안서에 필요한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앱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프로토타이핑을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진행했습니다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 결과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본선 진출이라는 성과를 얻어낼 수 있었습니다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1200" i="0" spc="-15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i="0" spc="-15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7578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576649"/>
            <a:ext cx="131805" cy="859245"/>
          </a:xfrm>
          <a:prstGeom prst="rect">
            <a:avLst/>
          </a:prstGeom>
          <a:solidFill>
            <a:srgbClr val="058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4077" t="20917" r="9585" b="2752"/>
          <a:stretch/>
        </p:blipFill>
        <p:spPr>
          <a:xfrm>
            <a:off x="4244829" y="0"/>
            <a:ext cx="7947172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650" y="617703"/>
            <a:ext cx="3429000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배려를 배우다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두카미</a:t>
            </a:r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동아리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50" y="2209800"/>
            <a:ext cx="46577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동아리 시간을 뜻 깊게 보내기 위해 들어간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두카미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는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대구시 </a:t>
            </a:r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학생들에게 코딩 교육을 하는 봉사 동아리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먼저 여러 박람회의 부스를 운영하며 동아리를 알렸습니다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우리를 알린 결과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 중학생의 신청을 받았고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즐겁게 나눔 교실을 열 수 있었습니다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나눔 교실은 일회성에 그치지 않고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각기 다른 주제로 분기마다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회씩 진행했습니다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하나 되어 나눔 교실이라는 목표를 향해 앞으로 나아가면서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배려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 마음을 배울 수 있었고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협동심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또한 키워나갈 수 있었습니다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15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060195" y="576649"/>
            <a:ext cx="131805" cy="859245"/>
          </a:xfrm>
          <a:prstGeom prst="rect">
            <a:avLst/>
          </a:prstGeom>
          <a:solidFill>
            <a:srgbClr val="394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81752" y="634314"/>
            <a:ext cx="247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전속 디자이너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교재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현수막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포스터 디자인</a:t>
            </a:r>
          </a:p>
        </p:txBody>
      </p:sp>
    </p:spTree>
    <p:extLst>
      <p:ext uri="{BB962C8B-B14F-4D97-AF65-F5344CB8AC3E}">
        <p14:creationId xmlns:p14="http://schemas.microsoft.com/office/powerpoint/2010/main" val="361206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68648" y="2790365"/>
            <a:ext cx="2000242" cy="23912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07967" y="2790377"/>
            <a:ext cx="2000242" cy="2391233"/>
          </a:xfrm>
          <a:prstGeom prst="rect">
            <a:avLst/>
          </a:prstGeom>
          <a:solidFill>
            <a:srgbClr val="7E7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7286" y="2790372"/>
            <a:ext cx="2000242" cy="2391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86605" y="2790367"/>
            <a:ext cx="2000242" cy="2391233"/>
          </a:xfrm>
          <a:prstGeom prst="rect">
            <a:avLst/>
          </a:prstGeom>
          <a:solidFill>
            <a:srgbClr val="2A6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06126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47543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84764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6230" y="1772451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한계란 없다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2019.07~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07967" y="1561682"/>
            <a:ext cx="7017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제대로 된 디자인은 배운 적 없었지만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포토샵에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능했기 때문에 자연스레 디자인 역할을 맡게 되었습니다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UI/UX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디자인 뿐만 아니라 교재와 포스터 같은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프로덕트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디자인의 경험도 쌓을 수 있는 좋은 기회였습니다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노력과 성장이 결과를 말해주듯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두카미는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대구광역시 교육청에서 주최한 제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 창의체험동아리축제에서 금상을 받았습니다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96" y="3376388"/>
            <a:ext cx="1162116" cy="1219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08" y="4565391"/>
            <a:ext cx="1591722" cy="5095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r="5224"/>
          <a:stretch/>
        </p:blipFill>
        <p:spPr>
          <a:xfrm>
            <a:off x="4169699" y="3368303"/>
            <a:ext cx="1177718" cy="16845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72908" y="2971160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로고</a:t>
            </a:r>
            <a:endParaRPr lang="en-US" altLang="ko-KR" sz="1400" b="1" spc="-150" dirty="0">
              <a:solidFill>
                <a:schemeClr val="bg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12227" y="297116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홍보물</a:t>
            </a:r>
            <a:endParaRPr lang="en-US" altLang="ko-KR" sz="1400" b="1" spc="-150" dirty="0">
              <a:solidFill>
                <a:schemeClr val="bg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56713" y="2971160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교재</a:t>
            </a:r>
            <a:endParaRPr lang="en-US" altLang="ko-KR" sz="1400" b="1" spc="-150" dirty="0">
              <a:solidFill>
                <a:schemeClr val="bg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94114" y="297116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포스터</a:t>
            </a:r>
            <a:endParaRPr lang="en-US" altLang="ko-KR" sz="1400" b="1" spc="-150" dirty="0">
              <a:solidFill>
                <a:schemeClr val="bg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32" y="3368302"/>
            <a:ext cx="1198680" cy="16845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481" y="3355728"/>
            <a:ext cx="1205123" cy="17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10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576649"/>
            <a:ext cx="131805" cy="859245"/>
          </a:xfrm>
          <a:prstGeom prst="rect">
            <a:avLst/>
          </a:prstGeom>
          <a:solidFill>
            <a:srgbClr val="058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50" y="617703"/>
            <a:ext cx="342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이제는 나아가야 할 때</a:t>
            </a:r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200" spc="-15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꿈을 향해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555" b="8543"/>
          <a:stretch/>
        </p:blipFill>
        <p:spPr>
          <a:xfrm>
            <a:off x="4219576" y="0"/>
            <a:ext cx="797242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650" y="2209800"/>
            <a:ext cx="4657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정규 수업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프로젝트를 통해 얻은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프론트엔드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개발 실력은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코드 구조 분석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도움이 될 것이고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교내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 대회를 통해 얻은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기획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디자인 수행 능력은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레이아웃</a:t>
            </a:r>
            <a:r>
              <a:rPr lang="en-US" altLang="ko-KR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디자인 분석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도움이 될 것입니다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3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년간의 고등학교 생활을 통해 얻은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성실</a:t>
            </a:r>
            <a:r>
              <a:rPr lang="en-US" altLang="ko-KR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열정</a:t>
            </a:r>
            <a:r>
              <a:rPr lang="en-US" altLang="ko-KR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solidFill>
                  <a:srgbClr val="0583F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배려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배움은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그에 걸맞은 회사에 쉽게 적응하게 해줄 것입니다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번 시작한 프로젝트는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끝까지 완성해내는 열정으로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성실히 해내고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배워나가며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 인생 프로젝트의 첫 발을 떼고 싶습니다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56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E7EBED"/>
          </a:solidFill>
          <a:ln>
            <a:solidFill>
              <a:srgbClr val="E7E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060195" y="576649"/>
            <a:ext cx="131805" cy="859245"/>
          </a:xfrm>
          <a:prstGeom prst="rect">
            <a:avLst/>
          </a:prstGeom>
          <a:solidFill>
            <a:srgbClr val="162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8314" y="634314"/>
            <a:ext cx="218302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FEN</a:t>
            </a:r>
          </a:p>
          <a:p>
            <a:pPr algn="r"/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경제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 지식 공유</a:t>
            </a:r>
          </a:p>
        </p:txBody>
      </p:sp>
    </p:spTree>
    <p:extLst>
      <p:ext uri="{BB962C8B-B14F-4D97-AF65-F5344CB8AC3E}">
        <p14:creationId xmlns:p14="http://schemas.microsoft.com/office/powerpoint/2010/main" val="66481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0105" y="3154776"/>
            <a:ext cx="2044964" cy="2044964"/>
          </a:xfrm>
          <a:prstGeom prst="ellipse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178357" y="3154776"/>
            <a:ext cx="2044964" cy="2044964"/>
          </a:xfrm>
          <a:prstGeom prst="ellipse">
            <a:avLst/>
          </a:prstGeom>
          <a:solidFill>
            <a:srgbClr val="0583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856608" y="3154776"/>
            <a:ext cx="2044964" cy="2044964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18083" y="3154776"/>
            <a:ext cx="2044964" cy="204496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59" y="3920924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금융경제 뉴스를 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처음 접한 사람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2490" y="3920925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평소 뉴스를 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즐겨 보는 사람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4489" y="3940305"/>
            <a:ext cx="132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 관련 지식을 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공유하고 싶은 사람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77514" y="398475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5240" y="1772451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 프로젝트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2020-05~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7967" y="1561682"/>
            <a:ext cx="6955080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경제뉴스를 보다 보면 모르는 단어가 자주 나오곤 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이제 막 경제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금융에 관심이 생긴 사람들을 위해 프로젝트를 만들기로  생각했고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 구조 분석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사용자층 분석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3C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 등을 통한 기획을 시작했습니다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Adobe </a:t>
            </a:r>
            <a:r>
              <a:rPr lang="en-US" altLang="ko-KR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Xd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디자인 하였고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현재는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Android Studio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사용해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프론트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작업을 진행하고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ko-KR" altLang="en-US" sz="1200" i="0" spc="-15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49659" y="4031208"/>
            <a:ext cx="396132" cy="292100"/>
          </a:xfrm>
          <a:prstGeom prst="roundRect">
            <a:avLst>
              <a:gd name="adj" fmla="val 50000"/>
            </a:avLst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706208" y="4031208"/>
            <a:ext cx="396132" cy="292100"/>
          </a:xfrm>
          <a:prstGeom prst="roundRect">
            <a:avLst>
              <a:gd name="adj" fmla="val 50000"/>
            </a:avLst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6" name="Picture 2" descr="https://scontent-icn1-1.xx.fbcdn.net/v/t1.15752-9/52365708_496181630786984_5599626086754287616_n.png?_nc_cat=101&amp;_nc_eui2=AeEVl6PXceGmOhayBA3i73ESxUmfmrE58FqzSutmHoInz-pjEmGb1IL1n3MNe0BnV1z0Izaza68ae4-AQ0omI3ZXwMunSEVLtLlSJGh4yq896w&amp;_nc_oc=AQnCqkllGKTrUJvC6eGNeDDZMRP30U-Xbh0inL0uQg3mW8giG92nEwgxGS6NABfEJk4&amp;_nc_ht=scontent-icn1-1.xx&amp;oh=f3450c2c8174a7388b0c4387abc2920b&amp;oe=5DB0446E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71" y="3910068"/>
            <a:ext cx="610903" cy="59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scontent-icn1-1.xx.fbcdn.net/v/t1.15752-9/48957848_2002374313188226_3466263011323281408_n.png?_nc_cat=107&amp;_nc_eui2=AeFhZAWhbGAHUyWcL0lYUQfQnQLkdq2Ap6M4NFWlEkyy4QBTjoaMCWCkpSB6TkIcJApJmGh4dZWxmILPgizSWJViVVRp8uD7XNgZAprXXeWwOg&amp;_nc_oc=AQm5vZMwGCxtMO8uOq5jDr3w33YgOHv3AFZ1_zgRVvWQqFfFKAST8mDsTsQGntrKUPQ&amp;_nc_ht=scontent-icn1-1.xx&amp;oh=7da3b6f035b5d8b9db9171c6b70cbebf&amp;oe=5D7B0CA4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625" y="3889972"/>
            <a:ext cx="635822" cy="6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13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68648" y="2790365"/>
            <a:ext cx="2000242" cy="2391233"/>
          </a:xfrm>
          <a:prstGeom prst="rect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7967" y="2790377"/>
            <a:ext cx="2000242" cy="2391233"/>
          </a:xfrm>
          <a:prstGeom prst="rect">
            <a:avLst/>
          </a:prstGeom>
          <a:solidFill>
            <a:srgbClr val="0583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47286" y="2790372"/>
            <a:ext cx="2000242" cy="2391233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86605" y="2790367"/>
            <a:ext cx="2000242" cy="2391233"/>
          </a:xfrm>
          <a:prstGeom prst="rect">
            <a:avLst/>
          </a:prstGeom>
          <a:solidFill>
            <a:srgbClr val="1621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37806" y="3079913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</a:t>
            </a:r>
            <a:r>
              <a:rPr lang="en-US" altLang="ko-KR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경제 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뉴스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7125" y="3079913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단어 사전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1611" y="3079913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Q&amp;A</a:t>
            </a:r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통한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지식 공유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59012" y="3079913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자신만의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 경제 칼럼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6017" y="4153630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>
                    <a:alpha val="7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5065" y="4153630"/>
            <a:ext cx="447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>
                    <a:alpha val="7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77732" y="4153630"/>
            <a:ext cx="44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>
                    <a:alpha val="7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5470" y="4153629"/>
            <a:ext cx="478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>
                    <a:alpha val="7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3905" y="1772451"/>
            <a:ext cx="124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술술 읽히는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경제 뉴스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07967" y="1664729"/>
            <a:ext cx="6878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경제 뉴스를 보다가 모르는 단어가 나오면 단어 사전을 이용해 검색할 수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 단어 이외의 경제 흐름 등의 상식이 궁금하다면 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Q&amp;A </a:t>
            </a: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 통해 지식 공유가 가능합니다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자신만의 금융 경제 칼럼 작성은 물론 다른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칼럼가들의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글을 보며 새로운 지식도 습득할 수 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200" i="0" spc="-15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06126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47543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184764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22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2" r="2040"/>
          <a:stretch/>
        </p:blipFill>
        <p:spPr>
          <a:xfrm>
            <a:off x="0" y="0"/>
            <a:ext cx="12191064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76649"/>
            <a:ext cx="131805" cy="859245"/>
          </a:xfrm>
          <a:prstGeom prst="rect">
            <a:avLst/>
          </a:prstGeom>
          <a:solidFill>
            <a:srgbClr val="0E8C43"/>
          </a:solidFill>
          <a:ln>
            <a:solidFill>
              <a:srgbClr val="0E8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470" y="634314"/>
            <a:ext cx="218302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DIOSK</a:t>
            </a:r>
          </a:p>
          <a:p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서브웨이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키오스크</a:t>
            </a:r>
            <a:endParaRPr lang="ko-KR" altLang="en-US" sz="120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00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500105" y="3154776"/>
            <a:ext cx="2044964" cy="2044964"/>
          </a:xfrm>
          <a:prstGeom prst="ellipse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178357" y="3154776"/>
            <a:ext cx="2044964" cy="2044964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856608" y="3154776"/>
            <a:ext cx="2044964" cy="2044964"/>
          </a:xfrm>
          <a:prstGeom prst="ellipse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818083" y="3154776"/>
            <a:ext cx="2044964" cy="204496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4436" y="3920924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아날로그 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장부를  쓰는 사람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4242" y="4007981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경리 담당자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4491" y="4007981"/>
            <a:ext cx="132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편리한 </a:t>
            </a:r>
            <a:r>
              <a:rPr lang="ko-KR" altLang="en-US" sz="14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키오스크를</a:t>
            </a:r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쓰고 싶은 사람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6947" y="398475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DIOSK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96228" y="1772451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 프로젝트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2019-08~2019-10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07967" y="1603173"/>
            <a:ext cx="6878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C#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프로그래밍 시간에 제작한 윈도우 어플리케이션입니다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친구들과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서브웨이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공식 웹사이트를 참고하며 </a:t>
            </a:r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키오스크에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필요한 기능을 추가하였고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문제를 해결해 나갔습니다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 기획 결과를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Adobe </a:t>
            </a:r>
            <a:r>
              <a:rPr lang="en-US" altLang="ko-KR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Xd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통해 디자인하였고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Visual Studio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사용해 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WPF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개발을 진행했습니다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200" i="0" spc="-15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49659" y="4031208"/>
            <a:ext cx="396132" cy="292100"/>
          </a:xfrm>
          <a:prstGeom prst="roundRect">
            <a:avLst>
              <a:gd name="adj" fmla="val 50000"/>
            </a:avLst>
          </a:prstGeom>
          <a:solidFill>
            <a:srgbClr val="E7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06208" y="4031208"/>
            <a:ext cx="396132" cy="292100"/>
          </a:xfrm>
          <a:prstGeom prst="roundRect">
            <a:avLst>
              <a:gd name="adj" fmla="val 50000"/>
            </a:avLst>
          </a:prstGeom>
          <a:solidFill>
            <a:srgbClr val="E7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4" name="Picture 2" descr="https://scontent-icn1-1.xx.fbcdn.net/v/t1.15752-9/52365708_496181630786984_5599626086754287616_n.png?_nc_cat=101&amp;_nc_eui2=AeEVl6PXceGmOhayBA3i73ESxUmfmrE58FqzSutmHoInz-pjEmGb1IL1n3MNe0BnV1z0Izaza68ae4-AQ0omI3ZXwMunSEVLtLlSJGh4yq896w&amp;_nc_oc=AQnCqkllGKTrUJvC6eGNeDDZMRP30U-Xbh0inL0uQg3mW8giG92nEwgxGS6NABfEJk4&amp;_nc_ht=scontent-icn1-1.xx&amp;oh=f3450c2c8174a7388b0c4387abc2920b&amp;oe=5DB0446E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71" y="3910068"/>
            <a:ext cx="610903" cy="59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2019 IDE - Programming Software for Window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249" y="3920924"/>
            <a:ext cx="594788" cy="59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46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68648" y="2790365"/>
            <a:ext cx="2000242" cy="2391233"/>
          </a:xfrm>
          <a:prstGeom prst="rect">
            <a:avLst/>
          </a:prstGeom>
          <a:solidFill>
            <a:srgbClr val="CCE8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7967" y="2790377"/>
            <a:ext cx="2000242" cy="2391233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47286" y="2790372"/>
            <a:ext cx="2000242" cy="2391233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86605" y="2790367"/>
            <a:ext cx="2000242" cy="2391233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37806" y="307991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메뉴 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7125" y="307991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메뉴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결제 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1611" y="3079913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현황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59012" y="3079913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판매량과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매출액</a:t>
            </a:r>
            <a:endParaRPr lang="en-US" altLang="ko-KR" sz="14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6017" y="4153630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>
                    <a:alpha val="7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5065" y="4153630"/>
            <a:ext cx="447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>
                    <a:alpha val="7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77732" y="4153630"/>
            <a:ext cx="44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>
                    <a:alpha val="7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15470" y="4153629"/>
            <a:ext cx="478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bg1">
                    <a:alpha val="7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3905" y="1772451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 쉽고 </a:t>
            </a:r>
            <a:r>
              <a:rPr lang="en-US" altLang="ko-KR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간편하게 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07967" y="1803228"/>
            <a:ext cx="687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손님이 선택한 메뉴를 결제할 수 있고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,, 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원활한 테이블 현황 확인이 가능합니다</a:t>
            </a:r>
            <a:r>
              <a:rPr lang="en-US" altLang="ko-KR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영업이 끝나면 판매량과 매출액을 확인하며 오늘의 매출 현황을 볼 수 있습니다</a:t>
            </a:r>
            <a:r>
              <a:rPr lang="en-US" altLang="ko-KR" sz="1200" i="0" spc="-15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200" i="0" spc="-15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06126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7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47543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7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184764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rgbClr val="E7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37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E35ACE-15AB-E64C-90FB-EB58A6C66F0D}"/>
              </a:ext>
            </a:extLst>
          </p:cNvPr>
          <p:cNvSpPr/>
          <p:nvPr/>
        </p:nvSpPr>
        <p:spPr>
          <a:xfrm>
            <a:off x="0" y="576649"/>
            <a:ext cx="131805" cy="859245"/>
          </a:xfrm>
          <a:prstGeom prst="rect">
            <a:avLst/>
          </a:prstGeom>
          <a:solidFill>
            <a:srgbClr val="D9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BF9BE-81FE-F945-B29D-683EEBC5F843}"/>
              </a:ext>
            </a:extLst>
          </p:cNvPr>
          <p:cNvSpPr txBox="1"/>
          <p:nvPr/>
        </p:nvSpPr>
        <p:spPr>
          <a:xfrm>
            <a:off x="189470" y="634314"/>
            <a:ext cx="218302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학원 홍보물 제작</a:t>
            </a:r>
            <a:endParaRPr lang="en-US" altLang="ko-KR" sz="2000" b="1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050" spc="-1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spc="-1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서변아이윌영수전문학원</a:t>
            </a:r>
            <a:r>
              <a:rPr lang="ko-KR" altLang="en-US" sz="1200" spc="-1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현수막 제작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3DC72FC-B073-6C42-95EA-D4A36499B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63" y="1147288"/>
            <a:ext cx="1692133" cy="5076398"/>
          </a:xfrm>
          <a:prstGeom prst="rect">
            <a:avLst/>
          </a:prstGeom>
          <a:effectLst>
            <a:outerShdw blurRad="317500" dist="152400" dir="2580000" algn="tl" rotWithShape="0">
              <a:schemeClr val="bg2">
                <a:lumMod val="90000"/>
                <a:alpha val="40000"/>
              </a:schemeClr>
            </a:outerShdw>
          </a:effec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846EDF2-5DD3-FF40-8746-A5BFE8427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80" y="1710467"/>
            <a:ext cx="5714299" cy="1428575"/>
          </a:xfrm>
          <a:prstGeom prst="rect">
            <a:avLst/>
          </a:prstGeom>
          <a:effectLst>
            <a:outerShdw blurRad="558800" dist="50800" dir="5400000" sx="36000" sy="36000" algn="ctr" rotWithShape="0">
              <a:schemeClr val="bg2">
                <a:lumMod val="90000"/>
                <a:alpha val="43000"/>
              </a:scheme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E117BA2-2196-1143-9A16-689E011EF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75" y="3241876"/>
            <a:ext cx="3191704" cy="1384760"/>
          </a:xfrm>
          <a:prstGeom prst="rect">
            <a:avLst/>
          </a:prstGeom>
          <a:effectLst>
            <a:outerShdw blurRad="317500" dist="50800" dir="5400000" algn="ctr" rotWithShape="0">
              <a:schemeClr val="bg2">
                <a:lumMod val="90000"/>
                <a:alpha val="43000"/>
              </a:schemeClr>
            </a:outerShdw>
          </a:effec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1629812-C839-1348-BB0C-5E1DF2F4C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54" y="4729470"/>
            <a:ext cx="2924425" cy="1460665"/>
          </a:xfrm>
          <a:prstGeom prst="rect">
            <a:avLst/>
          </a:prstGeom>
          <a:effectLst>
            <a:outerShdw blurRad="266700" dist="50800" dir="5400000" algn="ctr" rotWithShape="0">
              <a:schemeClr val="bg2">
                <a:lumMod val="90000"/>
                <a:alpha val="43000"/>
              </a:scheme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DE497A-7EC6-E747-B20A-5D12F8DB7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80" y="3241876"/>
            <a:ext cx="2159000" cy="11938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A4B002F-84BB-644B-AEE4-CAA4E5BBD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64" y="4231933"/>
            <a:ext cx="2159000" cy="1193800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614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1199</Words>
  <Application>Microsoft Macintosh PowerPoint</Application>
  <PresentationFormat>와이드스크린</PresentationFormat>
  <Paragraphs>263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Apple SD Gothic Neo</vt:lpstr>
      <vt:lpstr>Apple SD Gothic Neo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가형</dc:creator>
  <cp:lastModifiedBy>김가형</cp:lastModifiedBy>
  <cp:revision>123</cp:revision>
  <dcterms:created xsi:type="dcterms:W3CDTF">2020-08-27T01:09:37Z</dcterms:created>
  <dcterms:modified xsi:type="dcterms:W3CDTF">2020-11-10T11:59:12Z</dcterms:modified>
</cp:coreProperties>
</file>